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595" r:id="rId2"/>
    <p:sldId id="604" r:id="rId3"/>
    <p:sldId id="600" r:id="rId4"/>
    <p:sldId id="606" r:id="rId5"/>
    <p:sldId id="601" r:id="rId6"/>
    <p:sldId id="602" r:id="rId7"/>
    <p:sldId id="603" r:id="rId8"/>
    <p:sldId id="605" r:id="rId9"/>
  </p:sldIdLst>
  <p:sldSz cx="9144000" cy="6858000" type="screen4x3"/>
  <p:notesSz cx="7099300" cy="10223500"/>
  <p:defaultTextStyle>
    <a:defPPr>
      <a:defRPr lang="fr-CH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 frameSlides="1"/>
  <p:clrMru>
    <a:srgbClr val="FFFFFF"/>
    <a:srgbClr val="66CCFF"/>
    <a:srgbClr val="FFCC66"/>
    <a:srgbClr val="CC0000"/>
    <a:srgbClr val="000099"/>
    <a:srgbClr val="4D4D4D"/>
    <a:srgbClr val="1C1C1C"/>
    <a:srgbClr val="84FF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46" autoAdjust="0"/>
    <p:restoredTop sz="95749" autoAdjust="0"/>
  </p:normalViewPr>
  <p:slideViewPr>
    <p:cSldViewPr>
      <p:cViewPr varScale="1">
        <p:scale>
          <a:sx n="57" d="100"/>
          <a:sy n="57" d="100"/>
        </p:scale>
        <p:origin x="132" y="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0758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12" tIns="47807" rIns="95612" bIns="47807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3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12" tIns="47807" rIns="95612" bIns="47807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3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10738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12" tIns="47807" rIns="95612" bIns="47807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3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10738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12" tIns="47807" rIns="95612" bIns="47807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300" b="0">
                <a:latin typeface="Times New Roman" pitchFamily="18" charset="0"/>
              </a:defRPr>
            </a:lvl1pPr>
          </a:lstStyle>
          <a:p>
            <a:pPr>
              <a:defRPr/>
            </a:pPr>
            <a:fld id="{839659B5-EBF1-4EAF-9540-68E4F81CC568}" type="slidenum">
              <a:rPr lang="fr-CH"/>
              <a:pPr>
                <a:defRPr/>
              </a:pPr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287683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12" tIns="47807" rIns="95612" bIns="47807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3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12" tIns="47807" rIns="95612" bIns="47807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3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6950" y="766763"/>
            <a:ext cx="5106988" cy="383063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57750"/>
            <a:ext cx="5203825" cy="460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12" tIns="47807" rIns="95612" bIns="478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 noProof="0"/>
              <a:t>Click to edit Master text styles</a:t>
            </a:r>
          </a:p>
          <a:p>
            <a:pPr lvl="1"/>
            <a:r>
              <a:rPr lang="fr-CH" noProof="0"/>
              <a:t>Second level</a:t>
            </a:r>
          </a:p>
          <a:p>
            <a:pPr lvl="2"/>
            <a:r>
              <a:rPr lang="fr-CH" noProof="0"/>
              <a:t>Third level</a:t>
            </a:r>
          </a:p>
          <a:p>
            <a:pPr lvl="3"/>
            <a:r>
              <a:rPr lang="fr-CH" noProof="0"/>
              <a:t>Fourth level</a:t>
            </a:r>
          </a:p>
          <a:p>
            <a:pPr lvl="4"/>
            <a:r>
              <a:rPr lang="fr-CH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10738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12" tIns="47807" rIns="95612" bIns="47807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3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10738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12" tIns="47807" rIns="95612" bIns="47807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300" b="0">
                <a:latin typeface="Times New Roman" pitchFamily="18" charset="0"/>
              </a:defRPr>
            </a:lvl1pPr>
          </a:lstStyle>
          <a:p>
            <a:pPr>
              <a:defRPr/>
            </a:pPr>
            <a:fld id="{7058B9C1-F42D-414E-8AC3-F786D7FEA925}" type="slidenum">
              <a:rPr lang="fr-CH"/>
              <a:pPr>
                <a:defRPr/>
              </a:pPr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636740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2E1214-9D2F-4651-8745-4668696AC620}" type="slidenum">
              <a:rPr lang="fr-CH" smtClean="0"/>
              <a:pPr/>
              <a:t>1</a:t>
            </a:fld>
            <a:endParaRPr lang="fr-CH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07" tIns="47805" rIns="95607" bIns="4780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258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88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3338" cy="3835400"/>
          </a:xfrm>
          <a:ln/>
        </p:spPr>
      </p:sp>
      <p:sp>
        <p:nvSpPr>
          <p:cNvPr id="1828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57750"/>
            <a:ext cx="5680075" cy="4598988"/>
          </a:xfrm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0415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88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3338" cy="3835400"/>
          </a:xfrm>
          <a:ln/>
        </p:spPr>
      </p:sp>
      <p:sp>
        <p:nvSpPr>
          <p:cNvPr id="1828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57750"/>
            <a:ext cx="5680075" cy="4598988"/>
          </a:xfrm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3121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88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3338" cy="3835400"/>
          </a:xfrm>
          <a:ln/>
        </p:spPr>
      </p:sp>
      <p:sp>
        <p:nvSpPr>
          <p:cNvPr id="1828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57750"/>
            <a:ext cx="5680075" cy="4598988"/>
          </a:xfrm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3548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88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3338" cy="3835400"/>
          </a:xfrm>
          <a:ln/>
        </p:spPr>
      </p:sp>
      <p:sp>
        <p:nvSpPr>
          <p:cNvPr id="1828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57750"/>
            <a:ext cx="5680075" cy="4598988"/>
          </a:xfrm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1423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88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3338" cy="3835400"/>
          </a:xfrm>
          <a:ln/>
        </p:spPr>
      </p:sp>
      <p:sp>
        <p:nvSpPr>
          <p:cNvPr id="1828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57750"/>
            <a:ext cx="5680075" cy="4598988"/>
          </a:xfrm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0666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88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3338" cy="3835400"/>
          </a:xfrm>
          <a:ln/>
        </p:spPr>
      </p:sp>
      <p:sp>
        <p:nvSpPr>
          <p:cNvPr id="1828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57750"/>
            <a:ext cx="5680075" cy="4598988"/>
          </a:xfrm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6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 bwMode="auto">
          <a:xfrm>
            <a:off x="0" y="6516688"/>
            <a:ext cx="9144000" cy="341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fr-CH"/>
          </a:p>
        </p:txBody>
      </p:sp>
      <p:sp>
        <p:nvSpPr>
          <p:cNvPr id="6" name="Line 27"/>
          <p:cNvSpPr>
            <a:spLocks noChangeShapeType="1"/>
          </p:cNvSpPr>
          <p:nvPr userDrawn="1"/>
        </p:nvSpPr>
        <p:spPr bwMode="auto">
          <a:xfrm>
            <a:off x="0" y="6516688"/>
            <a:ext cx="9144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8" name="TextBox 3"/>
          <p:cNvSpPr txBox="1"/>
          <p:nvPr userDrawn="1"/>
        </p:nvSpPr>
        <p:spPr>
          <a:xfrm>
            <a:off x="8496300" y="6532563"/>
            <a:ext cx="647700" cy="304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fld id="{8909FA6D-44DA-4DDD-B97D-438B5E436EE5}" type="slidenum">
              <a:rPr lang="en-US" sz="1400"/>
              <a:pPr algn="r">
                <a:defRPr/>
              </a:pPr>
              <a:t>‹#›</a:t>
            </a:fld>
            <a:endParaRPr lang="en-US" sz="1400" dirty="0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7772400" cy="1143000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CH" noProof="0" dirty="0"/>
              <a:t>Click to </a:t>
            </a:r>
            <a:r>
              <a:rPr lang="fr-CH" noProof="0" dirty="0" err="1"/>
              <a:t>edit</a:t>
            </a:r>
            <a:r>
              <a:rPr lang="fr-CH" noProof="0" dirty="0"/>
              <a:t> Master </a:t>
            </a:r>
            <a:r>
              <a:rPr lang="fr-CH" noProof="0" dirty="0" err="1"/>
              <a:t>title</a:t>
            </a:r>
            <a:r>
              <a:rPr lang="fr-CH" noProof="0" dirty="0"/>
              <a:t> style</a:t>
            </a:r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397674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CH" noProof="0"/>
              <a:t>Click to edit Master subtitle style</a:t>
            </a:r>
          </a:p>
        </p:txBody>
      </p:sp>
      <p:sp>
        <p:nvSpPr>
          <p:cNvPr id="11" name="Rectangle 25">
            <a:extLst>
              <a:ext uri="{FF2B5EF4-FFF2-40B4-BE49-F238E27FC236}">
                <a16:creationId xmlns:a16="http://schemas.microsoft.com/office/drawing/2014/main" id="{A02B3905-AE40-4EB9-BA3A-7685397FA2E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259632" y="6559919"/>
            <a:ext cx="4716462" cy="260350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46038" rIns="0" bIns="46038" anchor="ctr"/>
          <a:lstStyle/>
          <a:p>
            <a:pPr marL="0" marR="0" lvl="0" indent="0" algn="l" defTabSz="914400" rtl="0" eaLnBrk="0" fontAlgn="base" latinLnBrk="0" hangingPunct="0">
              <a:lnSpc>
                <a:spcPct val="115000"/>
              </a:lnSpc>
              <a:spcBef>
                <a:spcPct val="15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800" b="0" dirty="0"/>
              <a:t>MICRO-534  /  Advanced MEMS </a:t>
            </a:r>
            <a:r>
              <a:rPr lang="en-US" sz="800" b="0" dirty="0"/>
              <a:t>/ Students presentations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12059FB-BF65-4460-A5AA-4DD50AE0D7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530229"/>
            <a:ext cx="1170433" cy="33318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15088" y="0"/>
            <a:ext cx="2041525" cy="30337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7338" y="0"/>
            <a:ext cx="5975350" cy="30337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338" y="0"/>
            <a:ext cx="7669212" cy="5127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3" y="1268413"/>
            <a:ext cx="3810000" cy="1765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6613" y="1268413"/>
            <a:ext cx="3810000" cy="8064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6613" y="2227263"/>
            <a:ext cx="3810000" cy="8064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975371"/>
            <a:ext cx="7772400" cy="431529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3" y="1268413"/>
            <a:ext cx="3810000" cy="257981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268413"/>
            <a:ext cx="3810000" cy="257981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5635"/>
            <a:ext cx="4040188" cy="499240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2252028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75635"/>
            <a:ext cx="4041775" cy="499240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2252028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2946064"/>
          </a:xfrm>
        </p:spPr>
        <p:txBody>
          <a:bodyPr/>
          <a:lstStyle>
            <a:lvl1pPr>
              <a:defRPr sz="3200">
                <a:latin typeface="Calibri" pitchFamily="34" charset="0"/>
                <a:cs typeface="Calibri" pitchFamily="34" charset="0"/>
              </a:defRPr>
            </a:lvl1pPr>
            <a:lvl2pPr>
              <a:defRPr sz="2800">
                <a:latin typeface="Calibri" pitchFamily="34" charset="0"/>
                <a:cs typeface="Calibri" pitchFamily="34" charset="0"/>
              </a:defRPr>
            </a:lvl2pPr>
            <a:lvl3pPr>
              <a:defRPr sz="2400">
                <a:latin typeface="Calibri" pitchFamily="34" charset="0"/>
                <a:cs typeface="Calibri" pitchFamily="34" charset="0"/>
              </a:defRPr>
            </a:lvl3pPr>
            <a:lvl4pPr>
              <a:defRPr sz="2000">
                <a:latin typeface="Calibri" pitchFamily="34" charset="0"/>
                <a:cs typeface="Calibri" pitchFamily="34" charset="0"/>
              </a:defRPr>
            </a:lvl4pPr>
            <a:lvl5pPr>
              <a:defRPr sz="2000">
                <a:latin typeface="Calibri" pitchFamily="34" charset="0"/>
                <a:cs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3299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634662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3299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 bwMode="auto">
          <a:xfrm>
            <a:off x="0" y="0"/>
            <a:ext cx="9251950" cy="54927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fr-CH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268413"/>
            <a:ext cx="7772400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7475" y="7938"/>
            <a:ext cx="7802563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Rectangle 1"/>
          <p:cNvSpPr/>
          <p:nvPr userDrawn="1"/>
        </p:nvSpPr>
        <p:spPr bwMode="auto">
          <a:xfrm>
            <a:off x="0" y="6516688"/>
            <a:ext cx="9144000" cy="341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fr-CH"/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1259632" y="6559919"/>
            <a:ext cx="4716462" cy="260350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46038" rIns="0" bIns="46038" anchor="ctr"/>
          <a:lstStyle/>
          <a:p>
            <a:pPr marL="0" marR="0" lvl="0" indent="0" algn="l" defTabSz="914400" rtl="0" eaLnBrk="0" fontAlgn="base" latinLnBrk="0" hangingPunct="0">
              <a:lnSpc>
                <a:spcPct val="115000"/>
              </a:lnSpc>
              <a:spcBef>
                <a:spcPct val="15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800" b="0" dirty="0"/>
              <a:t>MICRO-534  /  Advanced MEMS </a:t>
            </a:r>
            <a:r>
              <a:rPr lang="en-US" sz="800" b="0" dirty="0"/>
              <a:t>/ Students presentations</a:t>
            </a:r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auto">
          <a:xfrm>
            <a:off x="0" y="6516688"/>
            <a:ext cx="9144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4" name="TextBox 3"/>
          <p:cNvSpPr txBox="1"/>
          <p:nvPr userDrawn="1"/>
        </p:nvSpPr>
        <p:spPr>
          <a:xfrm>
            <a:off x="8496300" y="6532563"/>
            <a:ext cx="647700" cy="304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fld id="{12F0BCD8-99DF-4DC8-9E93-0B1F67D3DC9F}" type="slidenum">
              <a:rPr lang="en-US" sz="1400">
                <a:solidFill>
                  <a:schemeClr val="bg2">
                    <a:lumMod val="75000"/>
                  </a:schemeClr>
                </a:solidFill>
              </a:rPr>
              <a:pPr algn="r">
                <a:defRPr/>
              </a:pPr>
              <a:t>‹#›</a:t>
            </a:fld>
            <a:endParaRPr lang="en-US" sz="14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3" name="Line 27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890BF6E-265B-4584-A556-5775498AE4E6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530229"/>
            <a:ext cx="1170433" cy="33318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Helvetic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Helvetic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Helvetic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Helvetic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elvetic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elvetic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elvetic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elvetica" pitchFamily="34" charset="0"/>
        </a:defRPr>
      </a:lvl9pPr>
    </p:titleStyle>
    <p:bodyStyle>
      <a:lvl1pPr marL="268288" indent="-268288" algn="l" rtl="0" eaLnBrk="0" fontAlgn="base" hangingPunct="0">
        <a:lnSpc>
          <a:spcPct val="110000"/>
        </a:lnSpc>
        <a:spcBef>
          <a:spcPct val="15000"/>
        </a:spcBef>
        <a:spcAft>
          <a:spcPct val="0"/>
        </a:spcAft>
        <a:buChar char="•"/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819150" indent="-285750" algn="l" rtl="0" eaLnBrk="0" fontAlgn="base" hangingPunct="0">
        <a:lnSpc>
          <a:spcPct val="110000"/>
        </a:lnSpc>
        <a:spcBef>
          <a:spcPct val="15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</a:defRPr>
      </a:lvl2pPr>
      <a:lvl3pPr marL="1227138" indent="-228600" algn="l" rtl="0" eaLnBrk="0" fontAlgn="base" hangingPunct="0">
        <a:lnSpc>
          <a:spcPct val="110000"/>
        </a:lnSpc>
        <a:spcBef>
          <a:spcPct val="15000"/>
        </a:spcBef>
        <a:spcAft>
          <a:spcPct val="0"/>
        </a:spcAft>
        <a:buChar char="•"/>
        <a:defRPr sz="1600" b="1">
          <a:solidFill>
            <a:schemeClr val="tx1"/>
          </a:solidFill>
          <a:latin typeface="+mn-lt"/>
        </a:defRPr>
      </a:lvl3pPr>
      <a:lvl4pPr marL="1635125" indent="-228600" algn="l" rtl="0" eaLnBrk="0" fontAlgn="base" hangingPunct="0">
        <a:lnSpc>
          <a:spcPct val="110000"/>
        </a:lnSpc>
        <a:spcBef>
          <a:spcPct val="15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lnSpc>
          <a:spcPct val="110000"/>
        </a:lnSpc>
        <a:spcBef>
          <a:spcPct val="15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lnSpc>
          <a:spcPct val="110000"/>
        </a:lnSpc>
        <a:spcBef>
          <a:spcPct val="15000"/>
        </a:spcBef>
        <a:spcAft>
          <a:spcPct val="0"/>
        </a:spcAft>
        <a:buClr>
          <a:srgbClr val="FF0000"/>
        </a:buClr>
        <a:buChar char="»"/>
        <a:defRPr b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lnSpc>
          <a:spcPct val="110000"/>
        </a:lnSpc>
        <a:spcBef>
          <a:spcPct val="15000"/>
        </a:spcBef>
        <a:spcAft>
          <a:spcPct val="0"/>
        </a:spcAft>
        <a:buClr>
          <a:srgbClr val="FF0000"/>
        </a:buClr>
        <a:buChar char="»"/>
        <a:defRPr b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lnSpc>
          <a:spcPct val="110000"/>
        </a:lnSpc>
        <a:spcBef>
          <a:spcPct val="15000"/>
        </a:spcBef>
        <a:spcAft>
          <a:spcPct val="0"/>
        </a:spcAft>
        <a:buClr>
          <a:srgbClr val="FF0000"/>
        </a:buClr>
        <a:buChar char="»"/>
        <a:defRPr b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lnSpc>
          <a:spcPct val="110000"/>
        </a:lnSpc>
        <a:spcBef>
          <a:spcPct val="15000"/>
        </a:spcBef>
        <a:spcAft>
          <a:spcPct val="0"/>
        </a:spcAft>
        <a:buClr>
          <a:srgbClr val="FF0000"/>
        </a:buClr>
        <a:buChar char="»"/>
        <a:defRPr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738418"/>
            <a:ext cx="9144000" cy="831639"/>
          </a:xfrm>
        </p:spPr>
        <p:txBody>
          <a:bodyPr>
            <a:spAutoFit/>
          </a:bodyPr>
          <a:lstStyle/>
          <a:p>
            <a:r>
              <a:rPr lang="fr-FR" sz="4800" dirty="0" err="1">
                <a:latin typeface="Calibri" pitchFamily="34" charset="0"/>
              </a:rPr>
              <a:t>Title</a:t>
            </a:r>
            <a:r>
              <a:rPr lang="fr-FR" sz="4800" dirty="0">
                <a:latin typeface="Calibri" pitchFamily="34" charset="0"/>
              </a:rPr>
              <a:t> </a:t>
            </a:r>
            <a:r>
              <a:rPr lang="fr-FR" sz="4800" dirty="0" err="1">
                <a:latin typeface="Calibri" pitchFamily="34" charset="0"/>
              </a:rPr>
              <a:t>Seminar</a:t>
            </a:r>
            <a:endParaRPr lang="en-US" sz="4800" dirty="0">
              <a:latin typeface="Calibri" pitchFamily="34" charset="0"/>
            </a:endParaRP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360738"/>
            <a:ext cx="9144000" cy="2355133"/>
          </a:xfrm>
        </p:spPr>
        <p:txBody>
          <a:bodyPr/>
          <a:lstStyle/>
          <a:p>
            <a:pPr>
              <a:spcBef>
                <a:spcPct val="10000"/>
              </a:spcBef>
            </a:pPr>
            <a:r>
              <a:rPr lang="en-US" i="1" dirty="0">
                <a:latin typeface="Calibri" pitchFamily="34" charset="0"/>
              </a:rPr>
              <a:t>Presenters names (everyone should present)</a:t>
            </a:r>
          </a:p>
          <a:p>
            <a:pPr>
              <a:spcBef>
                <a:spcPct val="10000"/>
              </a:spcBef>
            </a:pPr>
            <a:endParaRPr lang="en-US" i="1" dirty="0">
              <a:latin typeface="Calibri" pitchFamily="34" charset="0"/>
            </a:endParaRPr>
          </a:p>
          <a:p>
            <a:pPr>
              <a:spcBef>
                <a:spcPct val="10000"/>
              </a:spcBef>
            </a:pPr>
            <a:r>
              <a:rPr lang="en-US" i="1" dirty="0">
                <a:latin typeface="Calibri" pitchFamily="34" charset="0"/>
              </a:rPr>
              <a:t>Location</a:t>
            </a:r>
          </a:p>
          <a:p>
            <a:pPr>
              <a:spcBef>
                <a:spcPct val="10000"/>
              </a:spcBef>
            </a:pPr>
            <a:endParaRPr lang="en-US" i="1" dirty="0">
              <a:latin typeface="Calibri" pitchFamily="34" charset="0"/>
            </a:endParaRPr>
          </a:p>
          <a:p>
            <a:pPr>
              <a:spcBef>
                <a:spcPct val="10000"/>
              </a:spcBef>
            </a:pPr>
            <a:r>
              <a:rPr lang="en-US" i="1" dirty="0">
                <a:latin typeface="Calibri" pitchFamily="34" charset="0"/>
              </a:rPr>
              <a:t>Date</a:t>
            </a:r>
            <a:endParaRPr lang="en-US" dirty="0">
              <a:latin typeface="Calibri" pitchFamily="34" charset="0"/>
            </a:endParaRPr>
          </a:p>
          <a:p>
            <a:pPr>
              <a:spcBef>
                <a:spcPct val="10000"/>
              </a:spcBef>
            </a:pPr>
            <a:endParaRPr lang="en-US" dirty="0">
              <a:latin typeface="Calibri" pitchFamily="34" charset="0"/>
            </a:endParaRPr>
          </a:p>
          <a:p>
            <a:pPr>
              <a:spcBef>
                <a:spcPct val="10000"/>
              </a:spcBef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0" y="0"/>
            <a:ext cx="9144000" cy="836613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fr-CH"/>
          </a:p>
        </p:txBody>
      </p:sp>
      <p:sp>
        <p:nvSpPr>
          <p:cNvPr id="18436" name="Text Box 5"/>
          <p:cNvSpPr txBox="1">
            <a:spLocks noChangeArrowheads="1"/>
          </p:cNvSpPr>
          <p:nvPr/>
        </p:nvSpPr>
        <p:spPr bwMode="auto">
          <a:xfrm>
            <a:off x="0" y="225425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CH" sz="2400" dirty="0">
                <a:latin typeface="Calibri" pitchFamily="34" charset="0"/>
              </a:rPr>
              <a:t>Advanced MEMS 2025 - Master course MICRO-534</a:t>
            </a:r>
            <a:endParaRPr lang="en-US" sz="2400" dirty="0">
              <a:latin typeface="Calibri" pitchFamily="34" charset="0"/>
            </a:endParaRPr>
          </a:p>
        </p:txBody>
      </p:sp>
      <p:cxnSp>
        <p:nvCxnSpPr>
          <p:cNvPr id="18437" name="Connecteur droit 3"/>
          <p:cNvCxnSpPr>
            <a:cxnSpLocks noChangeShapeType="1"/>
          </p:cNvCxnSpPr>
          <p:nvPr/>
        </p:nvCxnSpPr>
        <p:spPr bwMode="auto">
          <a:xfrm>
            <a:off x="0" y="836613"/>
            <a:ext cx="9144000" cy="0"/>
          </a:xfrm>
          <a:prstGeom prst="line">
            <a:avLst/>
          </a:prstGeom>
          <a:noFill/>
          <a:ln w="38100" algn="ctr">
            <a:solidFill>
              <a:schemeClr val="tx2"/>
            </a:solidFill>
            <a:round/>
            <a:headEnd/>
            <a:tailEnd/>
          </a:ln>
        </p:spPr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6730C7B6-4F12-42A8-9B74-7C2CE9C6A424}"/>
              </a:ext>
            </a:extLst>
          </p:cNvPr>
          <p:cNvSpPr txBox="1"/>
          <p:nvPr/>
        </p:nvSpPr>
        <p:spPr>
          <a:xfrm>
            <a:off x="485546" y="5481228"/>
            <a:ext cx="8172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Note: focus on commercially MEMS devices used in commercial products when available, not on scientific articles </a:t>
            </a:r>
            <a:endParaRPr lang="en-CH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78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>
                <a:ea typeface="Calibri" pitchFamily="34" charset="0"/>
              </a:rPr>
              <a:t>History</a:t>
            </a:r>
            <a:r>
              <a:rPr lang="fr-CH" dirty="0">
                <a:ea typeface="Calibri" pitchFamily="34" charset="0"/>
              </a:rPr>
              <a:t> and </a:t>
            </a:r>
            <a:r>
              <a:rPr lang="fr-CH" dirty="0" err="1">
                <a:ea typeface="Calibri" pitchFamily="34" charset="0"/>
              </a:rPr>
              <a:t>actual</a:t>
            </a:r>
            <a:r>
              <a:rPr lang="fr-CH" dirty="0">
                <a:ea typeface="Calibri" pitchFamily="34" charset="0"/>
              </a:rPr>
              <a:t> </a:t>
            </a:r>
            <a:r>
              <a:rPr lang="fr-CH" dirty="0" err="1">
                <a:ea typeface="Calibri" pitchFamily="34" charset="0"/>
              </a:rPr>
              <a:t>status</a:t>
            </a:r>
            <a:endParaRPr lang="en-US" b="0" dirty="0">
              <a:ea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7475" y="872716"/>
            <a:ext cx="52245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dirty="0"/>
              <a:t>Focus on the </a:t>
            </a:r>
            <a:r>
              <a:rPr lang="fr-CH" dirty="0" err="1"/>
              <a:t>history</a:t>
            </a:r>
            <a:r>
              <a:rPr lang="fr-CH" dirty="0"/>
              <a:t> of the MEMS </a:t>
            </a:r>
            <a:r>
              <a:rPr lang="fr-CH" dirty="0" err="1"/>
              <a:t>device</a:t>
            </a:r>
            <a:r>
              <a:rPr lang="fr-CH" dirty="0"/>
              <a:t> </a:t>
            </a:r>
            <a:r>
              <a:rPr lang="fr-CH" dirty="0" err="1"/>
              <a:t>only</a:t>
            </a:r>
            <a:endParaRPr lang="fr-CH" dirty="0"/>
          </a:p>
          <a:p>
            <a:endParaRPr lang="fr-CH" dirty="0"/>
          </a:p>
          <a:p>
            <a:r>
              <a:rPr lang="fr-CH" dirty="0"/>
              <a:t>1st MEMS </a:t>
            </a:r>
            <a:r>
              <a:rPr lang="fr-CH" dirty="0" err="1"/>
              <a:t>developped</a:t>
            </a:r>
            <a:r>
              <a:rPr lang="fr-CH" dirty="0"/>
              <a:t> and </a:t>
            </a:r>
            <a:r>
              <a:rPr lang="fr-CH" dirty="0" err="1"/>
              <a:t>evolution</a:t>
            </a:r>
            <a:r>
              <a:rPr lang="fr-CH" dirty="0"/>
              <a:t> </a:t>
            </a:r>
            <a:r>
              <a:rPr lang="fr-CH" dirty="0" err="1"/>
              <a:t>until</a:t>
            </a:r>
            <a:r>
              <a:rPr lang="fr-CH" dirty="0"/>
              <a:t> </a:t>
            </a:r>
            <a:r>
              <a:rPr lang="fr-CH" dirty="0" err="1"/>
              <a:t>now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178728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78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>
                <a:ea typeface="Calibri" pitchFamily="34" charset="0"/>
              </a:rPr>
              <a:t>MEMS  </a:t>
            </a:r>
            <a:r>
              <a:rPr lang="fr-CH" dirty="0" err="1">
                <a:ea typeface="Calibri" pitchFamily="34" charset="0"/>
              </a:rPr>
              <a:t>operation</a:t>
            </a:r>
            <a:r>
              <a:rPr lang="fr-CH" dirty="0">
                <a:ea typeface="Calibri" pitchFamily="34" charset="0"/>
              </a:rPr>
              <a:t> </a:t>
            </a:r>
            <a:r>
              <a:rPr lang="fr-CH" dirty="0" err="1">
                <a:ea typeface="Calibri" pitchFamily="34" charset="0"/>
              </a:rPr>
              <a:t>principle</a:t>
            </a:r>
            <a:endParaRPr lang="en-US" b="0" dirty="0">
              <a:ea typeface="Calibri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6A5BC4-11F2-450B-BB09-80228866C9EA}"/>
              </a:ext>
            </a:extLst>
          </p:cNvPr>
          <p:cNvSpPr txBox="1"/>
          <p:nvPr/>
        </p:nvSpPr>
        <p:spPr>
          <a:xfrm>
            <a:off x="117475" y="872716"/>
            <a:ext cx="7455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dirty="0"/>
              <a:t>Focus on commercial MEMS </a:t>
            </a:r>
            <a:r>
              <a:rPr lang="fr-CH" dirty="0" err="1"/>
              <a:t>devices</a:t>
            </a:r>
            <a:r>
              <a:rPr lang="fr-CH" dirty="0"/>
              <a:t> on the </a:t>
            </a:r>
            <a:r>
              <a:rPr lang="fr-CH" dirty="0" err="1"/>
              <a:t>market</a:t>
            </a:r>
            <a:r>
              <a:rPr lang="fr-CH" dirty="0"/>
              <a:t> </a:t>
            </a:r>
            <a:r>
              <a:rPr lang="fr-CH" dirty="0" err="1"/>
              <a:t>when</a:t>
            </a:r>
            <a:r>
              <a:rPr lang="fr-CH" dirty="0"/>
              <a:t> possible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78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>
                <a:ea typeface="Calibri" pitchFamily="34" charset="0"/>
              </a:rPr>
              <a:t>MEMS  </a:t>
            </a:r>
            <a:r>
              <a:rPr lang="fr-CH" dirty="0" err="1">
                <a:ea typeface="Calibri" pitchFamily="34" charset="0"/>
              </a:rPr>
              <a:t>implementation</a:t>
            </a:r>
            <a:endParaRPr lang="en-US" b="0" dirty="0">
              <a:ea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7525" y="872716"/>
            <a:ext cx="8661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dirty="0"/>
              <a:t>Main design and </a:t>
            </a:r>
            <a:r>
              <a:rPr lang="fr-CH" dirty="0" err="1"/>
              <a:t>processes</a:t>
            </a:r>
            <a:r>
              <a:rPr lang="fr-CH" dirty="0"/>
              <a:t> </a:t>
            </a:r>
            <a:r>
              <a:rPr lang="fr-CH" dirty="0" err="1"/>
              <a:t>used</a:t>
            </a:r>
            <a:r>
              <a:rPr lang="fr-CH" dirty="0"/>
              <a:t> to </a:t>
            </a:r>
            <a:r>
              <a:rPr lang="fr-CH" dirty="0" err="1"/>
              <a:t>produce</a:t>
            </a:r>
            <a:r>
              <a:rPr lang="fr-CH" dirty="0"/>
              <a:t> the MEMS </a:t>
            </a:r>
            <a:r>
              <a:rPr lang="fr-CH" dirty="0" err="1"/>
              <a:t>device</a:t>
            </a:r>
            <a:r>
              <a:rPr lang="fr-CH" dirty="0"/>
              <a:t> in the </a:t>
            </a:r>
            <a:r>
              <a:rPr lang="fr-CH" dirty="0" err="1"/>
              <a:t>industry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56663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78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>
                <a:ea typeface="Calibri" pitchFamily="34" charset="0"/>
              </a:rPr>
              <a:t>Characteristics</a:t>
            </a:r>
            <a:endParaRPr lang="en-US" b="0" dirty="0">
              <a:ea typeface="Calibri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7C85E9-7941-4878-83A3-AFA581186B28}"/>
              </a:ext>
            </a:extLst>
          </p:cNvPr>
          <p:cNvSpPr txBox="1"/>
          <p:nvPr/>
        </p:nvSpPr>
        <p:spPr>
          <a:xfrm>
            <a:off x="117525" y="872716"/>
            <a:ext cx="913583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dirty="0"/>
              <a:t>MEMS </a:t>
            </a:r>
            <a:r>
              <a:rPr lang="fr-CH" dirty="0" err="1"/>
              <a:t>sensors</a:t>
            </a:r>
            <a:r>
              <a:rPr lang="fr-CH" dirty="0"/>
              <a:t> and / or </a:t>
            </a:r>
            <a:r>
              <a:rPr lang="fr-CH" dirty="0" err="1"/>
              <a:t>actuators</a:t>
            </a:r>
            <a:r>
              <a:rPr lang="fr-CH" dirty="0"/>
              <a:t> </a:t>
            </a:r>
            <a:r>
              <a:rPr lang="fr-CH" dirty="0" err="1"/>
              <a:t>characteristics</a:t>
            </a:r>
            <a:endParaRPr lang="fr-CH" dirty="0"/>
          </a:p>
          <a:p>
            <a:endParaRPr lang="fr-CH" dirty="0"/>
          </a:p>
          <a:p>
            <a:r>
              <a:rPr lang="fr-CH" dirty="0"/>
              <a:t>Base </a:t>
            </a:r>
            <a:r>
              <a:rPr lang="fr-CH" dirty="0" err="1"/>
              <a:t>your</a:t>
            </a:r>
            <a:r>
              <a:rPr lang="fr-CH" dirty="0"/>
              <a:t> data on </a:t>
            </a:r>
            <a:r>
              <a:rPr lang="fr-CH" dirty="0" err="1"/>
              <a:t>available</a:t>
            </a:r>
            <a:r>
              <a:rPr lang="fr-CH" dirty="0"/>
              <a:t> </a:t>
            </a:r>
            <a:r>
              <a:rPr lang="fr-CH" dirty="0" err="1"/>
              <a:t>products</a:t>
            </a:r>
            <a:r>
              <a:rPr lang="fr-CH" dirty="0"/>
              <a:t> data </a:t>
            </a:r>
            <a:r>
              <a:rPr lang="fr-CH" dirty="0" err="1"/>
              <a:t>sheet</a:t>
            </a:r>
            <a:r>
              <a:rPr lang="fr-CH" dirty="0"/>
              <a:t> and </a:t>
            </a:r>
            <a:r>
              <a:rPr lang="fr-CH" dirty="0" err="1"/>
              <a:t>specifications</a:t>
            </a:r>
            <a:r>
              <a:rPr lang="fr-CH" dirty="0"/>
              <a:t> on the </a:t>
            </a:r>
            <a:r>
              <a:rPr lang="fr-CH" dirty="0" err="1"/>
              <a:t>market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255146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78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>
                <a:ea typeface="Calibri" pitchFamily="34" charset="0"/>
              </a:rPr>
              <a:t>Packaging and </a:t>
            </a:r>
            <a:r>
              <a:rPr lang="fr-CH" dirty="0" err="1">
                <a:ea typeface="Calibri" pitchFamily="34" charset="0"/>
              </a:rPr>
              <a:t>systems</a:t>
            </a:r>
            <a:r>
              <a:rPr lang="fr-CH" dirty="0">
                <a:ea typeface="Calibri" pitchFamily="34" charset="0"/>
              </a:rPr>
              <a:t> </a:t>
            </a:r>
            <a:r>
              <a:rPr lang="fr-CH" dirty="0" err="1">
                <a:ea typeface="Calibri" pitchFamily="34" charset="0"/>
              </a:rPr>
              <a:t>integration</a:t>
            </a:r>
            <a:endParaRPr lang="en-US" b="0" dirty="0">
              <a:ea typeface="Calibri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286A29-CE8C-4F3F-A177-75687D6CB29A}"/>
              </a:ext>
            </a:extLst>
          </p:cNvPr>
          <p:cNvSpPr txBox="1"/>
          <p:nvPr/>
        </p:nvSpPr>
        <p:spPr>
          <a:xfrm>
            <a:off x="287524" y="944724"/>
            <a:ext cx="607089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dirty="0"/>
              <a:t>How </a:t>
            </a:r>
            <a:r>
              <a:rPr lang="fr-CH" dirty="0" err="1"/>
              <a:t>is</a:t>
            </a:r>
            <a:r>
              <a:rPr lang="fr-CH" dirty="0"/>
              <a:t> the MEMS </a:t>
            </a:r>
            <a:r>
              <a:rPr lang="fr-CH" dirty="0" err="1"/>
              <a:t>device</a:t>
            </a:r>
            <a:r>
              <a:rPr lang="fr-CH" dirty="0"/>
              <a:t> </a:t>
            </a:r>
            <a:r>
              <a:rPr lang="fr-CH" dirty="0" err="1"/>
              <a:t>packaged</a:t>
            </a:r>
            <a:r>
              <a:rPr lang="fr-CH" dirty="0"/>
              <a:t> and </a:t>
            </a:r>
            <a:r>
              <a:rPr lang="fr-CH" dirty="0" err="1"/>
              <a:t>interfaced</a:t>
            </a:r>
            <a:r>
              <a:rPr lang="fr-CH" dirty="0"/>
              <a:t> ?</a:t>
            </a:r>
          </a:p>
          <a:p>
            <a:endParaRPr lang="fr-CH" dirty="0"/>
          </a:p>
          <a:p>
            <a:r>
              <a:rPr lang="fr-CH" dirty="0"/>
              <a:t>How </a:t>
            </a:r>
            <a:r>
              <a:rPr lang="fr-CH" dirty="0" err="1"/>
              <a:t>is</a:t>
            </a:r>
            <a:r>
              <a:rPr lang="fr-CH" dirty="0"/>
              <a:t> </a:t>
            </a:r>
            <a:r>
              <a:rPr lang="fr-CH" dirty="0" err="1"/>
              <a:t>it</a:t>
            </a:r>
            <a:r>
              <a:rPr lang="fr-CH" dirty="0"/>
              <a:t> </a:t>
            </a:r>
            <a:r>
              <a:rPr lang="fr-CH" dirty="0" err="1"/>
              <a:t>integrated</a:t>
            </a:r>
            <a:r>
              <a:rPr lang="fr-CH" dirty="0"/>
              <a:t> </a:t>
            </a:r>
            <a:r>
              <a:rPr lang="fr-CH" dirty="0" err="1"/>
              <a:t>into</a:t>
            </a:r>
            <a:r>
              <a:rPr lang="fr-CH" dirty="0"/>
              <a:t> </a:t>
            </a:r>
            <a:r>
              <a:rPr lang="fr-CH" dirty="0" err="1"/>
              <a:t>products</a:t>
            </a:r>
            <a:r>
              <a:rPr lang="fr-CH" dirty="0"/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787306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78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>
                <a:ea typeface="Calibri" pitchFamily="34" charset="0"/>
              </a:rPr>
              <a:t>Products</a:t>
            </a:r>
            <a:r>
              <a:rPr lang="fr-CH" dirty="0">
                <a:ea typeface="Calibri" pitchFamily="34" charset="0"/>
              </a:rPr>
              <a:t> and </a:t>
            </a:r>
            <a:r>
              <a:rPr lang="fr-CH" dirty="0" err="1">
                <a:ea typeface="Calibri" pitchFamily="34" charset="0"/>
              </a:rPr>
              <a:t>current</a:t>
            </a:r>
            <a:r>
              <a:rPr lang="fr-CH" dirty="0">
                <a:ea typeface="Calibri" pitchFamily="34" charset="0"/>
              </a:rPr>
              <a:t> applications </a:t>
            </a:r>
            <a:endParaRPr lang="en-US" b="0" dirty="0">
              <a:ea typeface="Calibri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61B1BAD-BD44-4B43-AF3C-023BFCDA879D}"/>
              </a:ext>
            </a:extLst>
          </p:cNvPr>
          <p:cNvSpPr txBox="1"/>
          <p:nvPr/>
        </p:nvSpPr>
        <p:spPr>
          <a:xfrm>
            <a:off x="287524" y="944724"/>
            <a:ext cx="6169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dirty="0" err="1"/>
              <a:t>Typical</a:t>
            </a:r>
            <a:r>
              <a:rPr lang="fr-CH" dirty="0"/>
              <a:t> </a:t>
            </a:r>
            <a:r>
              <a:rPr lang="fr-CH" dirty="0" err="1"/>
              <a:t>products</a:t>
            </a:r>
            <a:r>
              <a:rPr lang="fr-CH" dirty="0"/>
              <a:t> on the </a:t>
            </a:r>
            <a:r>
              <a:rPr lang="fr-CH" dirty="0" err="1"/>
              <a:t>markets</a:t>
            </a:r>
            <a:r>
              <a:rPr lang="fr-CH" dirty="0"/>
              <a:t> and </a:t>
            </a:r>
            <a:r>
              <a:rPr lang="fr-CH" dirty="0" err="1"/>
              <a:t>their</a:t>
            </a:r>
            <a:r>
              <a:rPr lang="fr-CH" dirty="0"/>
              <a:t> applications</a:t>
            </a:r>
          </a:p>
        </p:txBody>
      </p:sp>
    </p:spTree>
    <p:extLst>
      <p:ext uri="{BB962C8B-B14F-4D97-AF65-F5344CB8AC3E}">
        <p14:creationId xmlns:p14="http://schemas.microsoft.com/office/powerpoint/2010/main" val="1861143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/>
              <a:t>References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568" y="800708"/>
            <a:ext cx="8187851" cy="1394870"/>
          </a:xfrm>
        </p:spPr>
        <p:txBody>
          <a:bodyPr/>
          <a:lstStyle/>
          <a:p>
            <a:r>
              <a:rPr lang="fr-CH" dirty="0" err="1"/>
              <a:t>Include</a:t>
            </a:r>
            <a:r>
              <a:rPr lang="fr-CH" dirty="0"/>
              <a:t> </a:t>
            </a:r>
            <a:r>
              <a:rPr lang="fr-CH" dirty="0" err="1"/>
              <a:t>here</a:t>
            </a:r>
            <a:r>
              <a:rPr lang="fr-CH" dirty="0"/>
              <a:t> </a:t>
            </a:r>
            <a:r>
              <a:rPr lang="fr-CH" dirty="0" err="1"/>
              <a:t>any</a:t>
            </a:r>
            <a:r>
              <a:rPr lang="fr-CH" dirty="0"/>
              <a:t> </a:t>
            </a:r>
            <a:r>
              <a:rPr lang="fr-CH" dirty="0" err="1"/>
              <a:t>references</a:t>
            </a:r>
            <a:r>
              <a:rPr lang="fr-CH" dirty="0"/>
              <a:t> </a:t>
            </a:r>
            <a:r>
              <a:rPr lang="fr-CH" dirty="0" err="1"/>
              <a:t>used</a:t>
            </a:r>
            <a:r>
              <a:rPr lang="fr-CH" dirty="0"/>
              <a:t> to support </a:t>
            </a:r>
            <a:r>
              <a:rPr lang="fr-CH" dirty="0" err="1"/>
              <a:t>your</a:t>
            </a:r>
            <a:r>
              <a:rPr lang="fr-CH" dirty="0"/>
              <a:t> </a:t>
            </a:r>
            <a:r>
              <a:rPr lang="fr-CH" dirty="0" err="1"/>
              <a:t>presentation</a:t>
            </a:r>
            <a:endParaRPr lang="fr-CH" dirty="0"/>
          </a:p>
          <a:p>
            <a:endParaRPr lang="fr-CH" dirty="0"/>
          </a:p>
          <a:p>
            <a:r>
              <a:rPr lang="fr-CH" dirty="0" err="1"/>
              <a:t>References</a:t>
            </a:r>
            <a:r>
              <a:rPr lang="fr-CH" dirty="0"/>
              <a:t> to web sites or </a:t>
            </a:r>
            <a:r>
              <a:rPr lang="fr-CH" dirty="0" err="1"/>
              <a:t>scientific</a:t>
            </a:r>
            <a:r>
              <a:rPr lang="fr-CH" dirty="0"/>
              <a:t> articles </a:t>
            </a:r>
            <a:r>
              <a:rPr lang="fr-CH" dirty="0" err="1"/>
              <a:t>should</a:t>
            </a:r>
            <a:r>
              <a:rPr lang="fr-CH" dirty="0"/>
              <a:t> </a:t>
            </a:r>
            <a:r>
              <a:rPr lang="fr-CH" dirty="0" err="1"/>
              <a:t>be</a:t>
            </a:r>
            <a:r>
              <a:rPr lang="fr-CH" dirty="0"/>
              <a:t> </a:t>
            </a:r>
            <a:r>
              <a:rPr lang="fr-CH" dirty="0" err="1"/>
              <a:t>included</a:t>
            </a:r>
            <a:r>
              <a:rPr lang="fr-CH" dirty="0"/>
              <a:t> on the </a:t>
            </a:r>
            <a:r>
              <a:rPr lang="fr-CH" dirty="0" err="1"/>
              <a:t>concerned</a:t>
            </a:r>
            <a:r>
              <a:rPr lang="fr-CH" dirty="0"/>
              <a:t> slides if </a:t>
            </a:r>
            <a:r>
              <a:rPr lang="fr-CH" dirty="0" err="1"/>
              <a:t>materials</a:t>
            </a:r>
            <a:r>
              <a:rPr lang="fr-CH" dirty="0"/>
              <a:t> (figures, graph, images) have been </a:t>
            </a:r>
            <a:r>
              <a:rPr lang="fr-CH" dirty="0" err="1"/>
              <a:t>used</a:t>
            </a:r>
            <a:r>
              <a:rPr lang="fr-CH" dirty="0"/>
              <a:t> in </a:t>
            </a:r>
            <a:r>
              <a:rPr lang="fr-CH" dirty="0" err="1"/>
              <a:t>your</a:t>
            </a:r>
            <a:r>
              <a:rPr lang="fr-CH" dirty="0"/>
              <a:t> </a:t>
            </a:r>
            <a:r>
              <a:rPr lang="fr-CH" dirty="0" err="1"/>
              <a:t>presentation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657657134"/>
      </p:ext>
    </p:extLst>
  </p:cSld>
  <p:clrMapOvr>
    <a:masterClrMapping/>
  </p:clrMapOvr>
</p:sld>
</file>

<file path=ppt/theme/theme1.xml><?xml version="1.0" encoding="utf-8"?>
<a:theme xmlns:a="http://schemas.openxmlformats.org/drawingml/2006/main" name="New Template">
  <a:themeElements>
    <a:clrScheme name="Personnalisé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84FFE0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New Templat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CH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CH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New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11580</TotalTime>
  <Words>177</Words>
  <Application>Microsoft Office PowerPoint</Application>
  <PresentationFormat>On-screen Show (4:3)</PresentationFormat>
  <Paragraphs>31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Helvetica</vt:lpstr>
      <vt:lpstr>Times New Roman</vt:lpstr>
      <vt:lpstr>New Template</vt:lpstr>
      <vt:lpstr>Title Seminar</vt:lpstr>
      <vt:lpstr>History and actual status</vt:lpstr>
      <vt:lpstr>MEMS  operation principle</vt:lpstr>
      <vt:lpstr>MEMS  implementation</vt:lpstr>
      <vt:lpstr>Characteristics</vt:lpstr>
      <vt:lpstr>Packaging and systems integration</vt:lpstr>
      <vt:lpstr>Products and current applications </vt:lpstr>
      <vt:lpstr>References</vt:lpstr>
    </vt:vector>
  </TitlesOfParts>
  <Company>Institute of Microtechnology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Microsystems for Diverse Applications using recently Developed Microfabrication Techniques</dc:title>
  <dc:creator>Group de Rooij</dc:creator>
  <cp:lastModifiedBy>Danick Briand</cp:lastModifiedBy>
  <cp:revision>2112</cp:revision>
  <cp:lastPrinted>2011-06-10T03:48:04Z</cp:lastPrinted>
  <dcterms:created xsi:type="dcterms:W3CDTF">2000-09-12T13:02:21Z</dcterms:created>
  <dcterms:modified xsi:type="dcterms:W3CDTF">2024-11-20T14:29:27Z</dcterms:modified>
</cp:coreProperties>
</file>